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320" r:id="rId2"/>
    <p:sldId id="375" r:id="rId3"/>
    <p:sldId id="336" r:id="rId4"/>
    <p:sldId id="362" r:id="rId5"/>
    <p:sldId id="358" r:id="rId6"/>
    <p:sldId id="338" r:id="rId7"/>
    <p:sldId id="383" r:id="rId8"/>
    <p:sldId id="384" r:id="rId9"/>
    <p:sldId id="385" r:id="rId10"/>
    <p:sldId id="363" r:id="rId11"/>
    <p:sldId id="364" r:id="rId12"/>
    <p:sldId id="366" r:id="rId13"/>
    <p:sldId id="367" r:id="rId14"/>
    <p:sldId id="345" r:id="rId15"/>
    <p:sldId id="376" r:id="rId16"/>
    <p:sldId id="386" r:id="rId17"/>
    <p:sldId id="377" r:id="rId18"/>
    <p:sldId id="388" r:id="rId19"/>
    <p:sldId id="389" r:id="rId20"/>
    <p:sldId id="387" r:id="rId21"/>
    <p:sldId id="381" r:id="rId22"/>
    <p:sldId id="371" r:id="rId23"/>
    <p:sldId id="382" r:id="rId24"/>
    <p:sldId id="370" r:id="rId25"/>
    <p:sldId id="372" r:id="rId26"/>
    <p:sldId id="373" r:id="rId27"/>
    <p:sldId id="374" r:id="rId28"/>
    <p:sldId id="347" r:id="rId29"/>
    <p:sldId id="348" r:id="rId30"/>
    <p:sldId id="356" r:id="rId31"/>
    <p:sldId id="349" r:id="rId32"/>
    <p:sldId id="357" r:id="rId33"/>
    <p:sldId id="359" r:id="rId34"/>
    <p:sldId id="379" r:id="rId35"/>
    <p:sldId id="354" r:id="rId36"/>
    <p:sldId id="333" r:id="rId37"/>
  </p:sldIdLst>
  <p:sldSz cx="9144000" cy="6858000" type="screen4x3"/>
  <p:notesSz cx="6881813" cy="9296400"/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FF"/>
    <a:srgbClr val="9BCC00"/>
    <a:srgbClr val="9ED000"/>
    <a:srgbClr val="F4FCD8"/>
    <a:srgbClr val="E8FFC8"/>
    <a:srgbClr val="FAF7C8"/>
    <a:srgbClr val="FAF8C8"/>
    <a:srgbClr val="F5FFC2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9" autoAdjust="0"/>
    <p:restoredTop sz="94468" autoAdjust="0"/>
  </p:normalViewPr>
  <p:slideViewPr>
    <p:cSldViewPr>
      <p:cViewPr>
        <p:scale>
          <a:sx n="80" d="100"/>
          <a:sy n="80" d="100"/>
        </p:scale>
        <p:origin x="1128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05.04.2013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05.04.2013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7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350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sharpfundamentals.telerik.com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nakov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ikolay.i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george.ne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competitions/nasa-space-apps-challenge-2013-sofia" TargetMode="External"/><Relationship Id="rId2" Type="http://schemas.openxmlformats.org/officeDocument/2006/relationships/hyperlink" Target="http://konkurs.pcmagbg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gcoder.com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://telerikacadem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forums.academy.telerik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www.introprogramming.info/intro-csharp-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" TargetMode="External"/><Relationship Id="rId2" Type="http://schemas.openxmlformats.org/officeDocument/2006/relationships/hyperlink" Target="http://www.cc2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academy.telerik.com/high-quality-cod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://csharpfundamentals.telerik.com/" TargetMode="External"/><Relationship Id="rId4" Type="http://schemas.openxmlformats.org/officeDocument/2006/relationships/hyperlink" Target="http://academy.telerik.com/student-courses/programming/high-quality-cod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telerikacademy.com/Courses/Courses/Details/20" TargetMode="External"/><Relationship Id="rId2" Type="http://schemas.openxmlformats.org/officeDocument/2006/relationships/hyperlink" Target="http://www.telerikacadem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elerikacademy.com/Courses/Courses/Details/40" TargetMode="Externa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visualstudio/eng/products/visual-studio-express-for-windows-deskt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gif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://forums.academy.teleri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://konkurs.pcmagbg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onkurs.pcmagbg.net/results-3-season-2012-2013-2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7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72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academy.telerik.com/student-courses/programming/" TargetMode="External"/><Relationship Id="rId7" Type="http://schemas.openxmlformats.org/officeDocument/2006/relationships/hyperlink" Target="http://academy.telerik.com/academy/success-stories" TargetMode="External"/><Relationship Id="rId2" Type="http://schemas.openxmlformats.org/officeDocument/2006/relationships/hyperlink" Target="http://academy.telerik.com/academy/curriculu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y.telerik.com/academy/majors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academy.telerik.com/student-courses/web-design-and-u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8355"/>
            <a:ext cx="8229600" cy="1524000"/>
          </a:xfrm>
        </p:spPr>
        <p:txBody>
          <a:bodyPr/>
          <a:lstStyle/>
          <a:p>
            <a:r>
              <a:rPr lang="en-US" dirty="0" smtClean="0"/>
              <a:t>High-Quality Code:</a:t>
            </a:r>
            <a:br>
              <a:rPr lang="en-US" dirty="0" smtClean="0"/>
            </a:br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898" y="3361684"/>
            <a:ext cx="8229600" cy="569120"/>
          </a:xfrm>
        </p:spPr>
        <p:txBody>
          <a:bodyPr/>
          <a:lstStyle/>
          <a:p>
            <a:r>
              <a:rPr lang="en-US" dirty="0" smtClean="0"/>
              <a:t>Course Program, Evaluation, Exams, Resources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099" y="4572000"/>
            <a:ext cx="3853295" cy="533400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833646"/>
            <a:ext cx="38100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138446"/>
            <a:ext cx="38100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1800" y="5029200"/>
            <a:ext cx="3838864" cy="461665"/>
          </a:xfrm>
        </p:spPr>
        <p:txBody>
          <a:bodyPr/>
          <a:lstStyle/>
          <a:p>
            <a:r>
              <a:rPr lang="en-US" dirty="0" smtClean="0"/>
              <a:t>Technical Trainer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200" y="5405735"/>
            <a:ext cx="38100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www.nakov.com</a:t>
            </a:r>
            <a:endParaRPr lang="en-US" sz="1800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404961"/>
            <a:ext cx="1476780" cy="161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>
            <a:hlinkClick r:id="rId6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1496" y="407513"/>
            <a:ext cx="1227557" cy="1170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4567459"/>
            <a:ext cx="2721653" cy="1909541"/>
          </a:xfrm>
          <a:prstGeom prst="rect">
            <a:avLst/>
          </a:prstGeom>
        </p:spPr>
      </p:pic>
      <p:pic>
        <p:nvPicPr>
          <p:cNvPr id="1028" name="Picture 4" descr="animal, bug, insect, ladybird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4656">
            <a:off x="3736880" y="4656705"/>
            <a:ext cx="1625636" cy="1625636"/>
          </a:xfrm>
          <a:prstGeom prst="rect">
            <a:avLst/>
          </a:prstGeom>
          <a:noFill/>
          <a:effectLst>
            <a:outerShdw blurRad="127000" sx="105000" sy="105000" algn="ctr" rotWithShape="0">
              <a:schemeClr val="accent4">
                <a:lumMod val="60000"/>
                <a:lumOff val="40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14425" y="1371600"/>
            <a:ext cx="6877050" cy="685800"/>
          </a:xfrm>
        </p:spPr>
        <p:txBody>
          <a:bodyPr/>
          <a:lstStyle/>
          <a:p>
            <a:r>
              <a:rPr lang="en-US" smtClean="0"/>
              <a:t>The Trainers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21508" name="Picture 4" descr="http://www.svc.edu/images/horizontals_wide/classroom/professor_teach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299" y="2667000"/>
            <a:ext cx="6882176" cy="3276600"/>
          </a:xfrm>
          <a:prstGeom prst="roundRect">
            <a:avLst>
              <a:gd name="adj" fmla="val 7074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529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Manager Technical Training @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years software development</a:t>
            </a:r>
            <a:br>
              <a:rPr lang="en-US" dirty="0" smtClean="0"/>
            </a:br>
            <a:r>
              <a:rPr lang="en-US" dirty="0" smtClean="0"/>
              <a:t>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6 </a:t>
            </a:r>
            <a:r>
              <a:rPr lang="en-US" dirty="0" smtClean="0"/>
              <a:t>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E-mail: </a:t>
            </a:r>
            <a:r>
              <a:rPr lang="en-US" noProof="1">
                <a:solidFill>
                  <a:srgbClr val="CCFF66">
                    <a:lumMod val="40000"/>
                    <a:lumOff val="60000"/>
                  </a:srgbClr>
                </a:solidFill>
              </a:rPr>
              <a:t>svetlin.nakov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site / Blog</a:t>
            </a:r>
            <a:r>
              <a:rPr lang="ru-RU" dirty="0">
                <a:solidFill>
                  <a:srgbClr val="CCFF66">
                    <a:lumMod val="40000"/>
                    <a:lumOff val="60000"/>
                  </a:srgbClr>
                </a:solidFill>
              </a:rPr>
              <a:t>: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http://</a:t>
            </a:r>
            <a:r>
              <a:rPr lang="ru-RU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nakov.com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93F68D-FE3C-4D32-84BC-7CF1B4400E6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295400"/>
            <a:ext cx="1622425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8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Kostov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Senior Software Developer and</a:t>
            </a:r>
            <a:br>
              <a:rPr lang="en-US" dirty="0" smtClean="0"/>
            </a:br>
            <a:r>
              <a:rPr lang="en-US" dirty="0" smtClean="0"/>
              <a:t>Technical Trainer @ 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Science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and </a:t>
            </a:r>
            <a:r>
              <a:rPr lang="en-US" dirty="0"/>
              <a:t>Informatics competitions </a:t>
            </a:r>
            <a:r>
              <a:rPr lang="en-US" dirty="0" smtClean="0"/>
              <a:t>contestant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second season </a:t>
            </a:r>
            <a:r>
              <a:rPr lang="en-US" dirty="0"/>
              <a:t>of </a:t>
            </a:r>
            <a:br>
              <a:rPr lang="en-US" dirty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noProof="1" smtClean="0"/>
              <a:t>nikolay.kostov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nikolay.it</a:t>
            </a:r>
            <a:r>
              <a:rPr lang="en-US" dirty="0" smtClean="0"/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1164" y="1295400"/>
            <a:ext cx="1687036" cy="205908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BE91A763-B25C-411D-A4A3-CA96385075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1800" y="1293717"/>
            <a:ext cx="1676400" cy="205908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George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Technical </a:t>
            </a:r>
            <a:r>
              <a:rPr lang="en-US" dirty="0" smtClean="0"/>
              <a:t>Trainer @ </a:t>
            </a:r>
            <a:r>
              <a:rPr lang="en-US" dirty="0"/>
              <a:t>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Informatics and IT competitions </a:t>
            </a:r>
            <a:br>
              <a:rPr lang="en-US" dirty="0" smtClean="0"/>
            </a:br>
            <a:r>
              <a:rPr lang="en-US" dirty="0" smtClean="0"/>
              <a:t>contestant and winner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third season of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E-mail: </a:t>
            </a:r>
            <a:r>
              <a:rPr lang="en-US" noProof="1" smtClean="0"/>
              <a:t>georgi.georgiev</a:t>
            </a:r>
            <a:r>
              <a:rPr lang="en-US" dirty="0" smtClean="0"/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itgeorge.net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01F06F2-510C-4FCD-A4C0-7499E4240B1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5029200" cy="685800"/>
          </a:xfrm>
        </p:spPr>
        <p:txBody>
          <a:bodyPr/>
          <a:lstStyle/>
          <a:p>
            <a:r>
              <a:rPr lang="en-US" dirty="0" smtClean="0"/>
              <a:t>Evaluation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402680"/>
            <a:ext cx="5029200" cy="569120"/>
          </a:xfrm>
        </p:spPr>
        <p:txBody>
          <a:bodyPr/>
          <a:lstStyle/>
          <a:p>
            <a:r>
              <a:rPr lang="en-US" dirty="0" smtClean="0"/>
              <a:t>Thank God There Are Bonuses!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962400"/>
            <a:ext cx="1842502" cy="207615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6771" y="762000"/>
            <a:ext cx="2634342" cy="2712064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 descr="http://images.yourdictionary.com/images/definitions/lg/evalu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994172"/>
            <a:ext cx="3799114" cy="2113651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14944">
            <a:off x="3942376" y="3224531"/>
            <a:ext cx="1890060" cy="16446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21406457">
            <a:off x="7205635" y="1871577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n w="18000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r="3600000" sx="102000" sy="102000" algn="tl">
                    <a:schemeClr val="bg1">
                      <a:alpha val="50000"/>
                    </a:schemeClr>
                  </a:outerShdw>
                </a:effectLst>
                <a:latin typeface="Berlin Sans FB Demi" pitchFamily="34" charset="0"/>
              </a:rPr>
              <a:t>Code</a:t>
            </a:r>
            <a:endParaRPr lang="en-US" sz="3600" b="1" dirty="0">
              <a:ln w="1800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miter lim="800000"/>
              </a:ln>
              <a:noFill/>
              <a:effectLst>
                <a:outerShdw blurRad="38100" dir="3600000" sx="102000" sy="102000" algn="tl">
                  <a:schemeClr val="bg1">
                    <a:alpha val="50000"/>
                  </a:scheme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166863">
            <a:off x="5714329" y="2763619"/>
            <a:ext cx="1401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n w="18000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r="3600000" sx="102000" sy="102000" algn="tl">
                    <a:schemeClr val="bg1">
                      <a:alpha val="50000"/>
                    </a:schemeClr>
                  </a:outerShdw>
                </a:effectLst>
                <a:latin typeface="Berlin Sans FB Demi" pitchFamily="34" charset="0"/>
              </a:rPr>
              <a:t>Quality</a:t>
            </a:r>
            <a:endParaRPr lang="en-US" sz="2000" b="1" dirty="0">
              <a:ln w="1800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miter lim="800000"/>
              </a:ln>
              <a:noFill/>
              <a:effectLst>
                <a:outerShdw blurRad="38100" dir="3600000" sx="102000" sy="102000" algn="tl">
                  <a:schemeClr val="bg1">
                    <a:alpha val="50000"/>
                  </a:schemeClr>
                </a:outerShdw>
              </a:effectLst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High-Quality Code – Evaluation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Evaluation components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</a:t>
            </a:r>
            <a:r>
              <a:rPr lang="en-US" dirty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Homework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Attendance</a:t>
            </a:r>
            <a:r>
              <a:rPr lang="bg-BG" dirty="0" smtClean="0"/>
              <a:t> </a:t>
            </a:r>
            <a:r>
              <a:rPr lang="en-US" dirty="0" smtClean="0"/>
              <a:t>in class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Bonuses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 smtClean="0"/>
              <a:t> 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Helping</a:t>
            </a:r>
            <a:r>
              <a:rPr lang="en-US" dirty="0" smtClean="0"/>
              <a:t> the other students </a:t>
            </a:r>
            <a:r>
              <a:rPr lang="en-US" dirty="0"/>
              <a:t>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PC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Magazine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dirty="0">
                <a:hlinkClick r:id="rId3"/>
              </a:rPr>
              <a:t>NASA </a:t>
            </a:r>
            <a:r>
              <a:rPr lang="en-US" dirty="0" smtClean="0"/>
              <a:t>contests </a:t>
            </a:r>
            <a:r>
              <a:rPr lang="bg-BG" dirty="0" smtClean="0"/>
              <a:t>–</a:t>
            </a:r>
            <a:r>
              <a:rPr lang="en-US" dirty="0" smtClean="0"/>
              <a:t>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65F6953F-1329-4013-BAA1-01481098A94E}" type="slidenum">
              <a:rPr lang="en-US" smtClean="0"/>
              <a:t>15</a:t>
            </a:fld>
            <a:endParaRPr lang="en-US" dirty="0"/>
          </a:p>
        </p:txBody>
      </p:sp>
      <p:pic>
        <p:nvPicPr>
          <p:cNvPr id="12290" name="Picture 2" descr="http://us.123rf.com/400wm/400/400/ivelinradkov/ivelinradkov1108/ivelinradkov110800011/10309197-customer-service-evaluation-form-with-green-tick-on-excellent-with-felt-tip-pen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2200" y="1186204"/>
            <a:ext cx="2438400" cy="121628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academy.telerik.com/images/default-album/telerik-software-academy-exam.jpg?sfvrsn=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952410"/>
            <a:ext cx="2438400" cy="150876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7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/ Excellence / Fail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/>
              <a:t>Criteria for pass / pass with excellence / fail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 excellence</a:t>
            </a:r>
          </a:p>
          <a:p>
            <a:pPr lvl="2"/>
            <a:r>
              <a:rPr lang="en-US" dirty="0" smtClean="0"/>
              <a:t>Very high exam results</a:t>
            </a:r>
          </a:p>
          <a:p>
            <a:pPr marL="649288" lvl="2" indent="0">
              <a:buNone/>
            </a:pPr>
            <a:r>
              <a:rPr lang="en-US" dirty="0" smtClean="0"/>
              <a:t>	or</a:t>
            </a:r>
          </a:p>
          <a:p>
            <a:pPr lvl="2"/>
            <a:r>
              <a:rPr lang="en-US" dirty="0" smtClean="0"/>
              <a:t>High total results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</a:t>
            </a:r>
          </a:p>
          <a:p>
            <a:pPr lvl="2"/>
            <a:r>
              <a:rPr lang="en-US" dirty="0" smtClean="0"/>
              <a:t>Average total results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</a:t>
            </a:r>
          </a:p>
          <a:p>
            <a:pPr lvl="2"/>
            <a:r>
              <a:rPr lang="en-US" dirty="0" smtClean="0"/>
              <a:t>Low total results 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at the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14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190999"/>
            <a:ext cx="1219200" cy="12192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905000"/>
            <a:ext cx="2019300" cy="2019300"/>
          </a:xfrm>
          <a:prstGeom prst="rect">
            <a:avLst/>
          </a:prstGeom>
          <a:noFill/>
          <a:effectLst>
            <a:glow rad="266700">
              <a:schemeClr val="tx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334000"/>
            <a:ext cx="1143000" cy="11430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0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 smtClean="0"/>
              <a:t>for their homework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for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punishment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095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Teamwork project requirements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Teams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students </a:t>
            </a:r>
            <a:r>
              <a:rPr lang="en-US" dirty="0" smtClean="0"/>
              <a:t>(balanced random)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Given a low-quality C# project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Refactor</a:t>
            </a:r>
            <a:r>
              <a:rPr lang="en-US" dirty="0"/>
              <a:t> the </a:t>
            </a:r>
            <a:r>
              <a:rPr lang="en-US" dirty="0" smtClean="0"/>
              <a:t>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Improve </a:t>
            </a:r>
            <a:r>
              <a:rPr lang="en-US" dirty="0"/>
              <a:t>its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quality</a:t>
            </a:r>
            <a:r>
              <a:rPr lang="en-US" dirty="0" smtClean="0"/>
              <a:t> and make it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Write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 tests </a:t>
            </a:r>
            <a:r>
              <a:rPr lang="en-US" dirty="0" smtClean="0"/>
              <a:t>(with high coverage) + docs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as source control repository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team member should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commits in 5 different days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Public project defense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2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be given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 interface</a:t>
            </a:r>
          </a:p>
          <a:p>
            <a:pPr lvl="1"/>
            <a:r>
              <a:rPr lang="en-US" dirty="0" smtClean="0"/>
              <a:t>You need to implement it (write the code)</a:t>
            </a:r>
          </a:p>
          <a:p>
            <a:pPr lvl="2"/>
            <a:r>
              <a:rPr lang="en-US" dirty="0" smtClean="0"/>
              <a:t>According to the documentation</a:t>
            </a:r>
          </a:p>
          <a:p>
            <a:pPr lvl="1"/>
            <a:r>
              <a:rPr lang="en-US" dirty="0" smtClean="0"/>
              <a:t>Write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 tests</a:t>
            </a:r>
          </a:p>
          <a:p>
            <a:pPr lvl="2"/>
            <a:r>
              <a:rPr lang="en-US" dirty="0" smtClean="0"/>
              <a:t>High code coverage</a:t>
            </a:r>
          </a:p>
          <a:p>
            <a:pPr lvl="2"/>
            <a:r>
              <a:rPr lang="en-US" dirty="0" smtClean="0"/>
              <a:t>Catch all possible defects</a:t>
            </a:r>
          </a:p>
          <a:p>
            <a:r>
              <a:rPr lang="en-US" dirty="0" smtClean="0"/>
              <a:t>Assessment</a:t>
            </a:r>
          </a:p>
          <a:p>
            <a:pPr lvl="1"/>
            <a:r>
              <a:rPr lang="en-US" dirty="0" smtClean="0"/>
              <a:t>Unit tests will be automatically checked</a:t>
            </a:r>
          </a:p>
          <a:p>
            <a:pPr lvl="1"/>
            <a:r>
              <a:rPr lang="en-US" dirty="0" smtClean="0"/>
              <a:t>Additional manual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170" name="Picture 2" descr="http://interactivevideoeditor.googlecode.com/svn-history/r3/trunk/XInteractiveVideoEditor/src/assets/quiz/ex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71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What's Coming Next in the Academy?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High-Quality </a:t>
            </a:r>
            <a:r>
              <a:rPr lang="en-US" dirty="0" smtClean="0"/>
              <a:t>Code Course </a:t>
            </a:r>
            <a:r>
              <a:rPr lang="en-US" dirty="0" smtClean="0"/>
              <a:t>Program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Trainers Team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Teamwork Project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Exams </a:t>
            </a:r>
            <a:r>
              <a:rPr lang="en-US" dirty="0" smtClean="0"/>
              <a:t>and </a:t>
            </a:r>
            <a:r>
              <a:rPr lang="en-US" dirty="0" smtClean="0"/>
              <a:t>Evaluation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Practical Exam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Recommended </a:t>
            </a:r>
            <a:r>
              <a:rPr lang="en-US" dirty="0"/>
              <a:t>Books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Resources for the Course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Champions from OOP and JavaScript Part </a:t>
            </a:r>
            <a:r>
              <a:rPr lang="en-US" dirty="0" smtClean="0"/>
              <a:t>I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90800"/>
            <a:ext cx="3048000" cy="299598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523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Same Email!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mtClean="0"/>
              <a:t>Please </a:t>
            </a:r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same email </a:t>
            </a:r>
            <a:r>
              <a:rPr lang="en-US" dirty="0" smtClean="0"/>
              <a:t>address in: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2"/>
              </a:rPr>
              <a:t>http://telerikacademy.com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3"/>
              </a:rPr>
              <a:t>http://bgcoder.com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4"/>
              </a:rPr>
              <a:t>http://forums.academy.telerik.com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Otherwise your score could be incorrectly</a:t>
            </a:r>
            <a:r>
              <a:rPr lang="en-US" dirty="0"/>
              <a:t> </a:t>
            </a:r>
            <a:r>
              <a:rPr lang="en-US" dirty="0" smtClean="0"/>
              <a:t>calculated!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194" name="Picture 2" descr="email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1222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mail, envelope, green, mail, newsle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91242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chtung, alert, attention, exclamation, warni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97675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7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image.guardian.co.uk/sys-images/Arts/Arts_/Pictures/2007/02/06/books460.jpg"/>
          <p:cNvPicPr>
            <a:picLocks noChangeAspect="1" noChangeArrowheads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1219200"/>
            <a:ext cx="4381500" cy="3133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8150" y="5076039"/>
            <a:ext cx="8229600" cy="685800"/>
          </a:xfrm>
        </p:spPr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0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 smtClean="0"/>
              <a:t>The C# 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47800"/>
            <a:ext cx="6629400" cy="2895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“Introduction to Programming with C#”, Nakov S. and his team, 2010</a:t>
            </a:r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800" y="4953000"/>
            <a:ext cx="8534400" cy="14478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C# programming tracks follows the book</a:t>
            </a:r>
          </a:p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High-quality code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 chapter 21</a:t>
            </a:r>
          </a:p>
        </p:txBody>
      </p:sp>
      <p:pic>
        <p:nvPicPr>
          <p:cNvPr id="3074" name="Picture 2" descr="http://www.nakov.com/wp-content/uploads/2010/11/cover-smal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605150"/>
            <a:ext cx="1812667" cy="256488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66800"/>
            <a:ext cx="7086600" cy="5638800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  <a:tabLst/>
            </a:pPr>
            <a:r>
              <a:rPr lang="en-US" dirty="0" smtClean="0"/>
              <a:t>Code Complete, 2nd Edition, Steve McConnell, ISBN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0735619670</a:t>
            </a:r>
            <a:r>
              <a:rPr lang="en-US" dirty="0" smtClean="0"/>
              <a:t>, </a:t>
            </a:r>
            <a:r>
              <a:rPr lang="en-US" u="sng" dirty="0" smtClean="0">
                <a:hlinkClick r:id="rId2"/>
              </a:rPr>
              <a:t>http://www.cc2e.com</a:t>
            </a:r>
            <a:endParaRPr lang="en-US" dirty="0" smtClean="0"/>
          </a:p>
          <a:p>
            <a:pPr marL="0" lvl="0" indent="0">
              <a:lnSpc>
                <a:spcPct val="100000"/>
              </a:lnSpc>
              <a:buNone/>
              <a:tabLst/>
            </a:pPr>
            <a:r>
              <a:rPr lang="en-US" dirty="0" smtClean="0"/>
              <a:t>Refactoring: Improving the Design of Existing Code, Martin Fowler, Kent Beck, John Brant, William Opdyke, Don Roberts, ISBN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0201485672</a:t>
            </a:r>
            <a:r>
              <a:rPr lang="en-US" dirty="0" smtClean="0"/>
              <a:t>, </a:t>
            </a:r>
            <a:r>
              <a:rPr lang="en-US" u="sng" dirty="0" smtClean="0">
                <a:hlinkClick r:id="rId3"/>
              </a:rPr>
              <a:t>http://martinfowler.com/</a:t>
            </a:r>
            <a:endParaRPr lang="en-US" dirty="0" smtClean="0"/>
          </a:p>
          <a:p>
            <a:pPr marL="0" lvl="0" indent="0">
              <a:lnSpc>
                <a:spcPct val="100000"/>
              </a:lnSpc>
              <a:buNone/>
              <a:tabLst/>
            </a:pPr>
            <a:r>
              <a:rPr lang="en-US" dirty="0" smtClean="0"/>
              <a:t>Test Driven Development: By Example, Kent Beck, ISBN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0321146530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32770" name="Picture 2" descr="http://palisade.plynt.com/images/code-complete.png"/>
          <p:cNvPicPr>
            <a:picLocks noChangeAspect="1" noChangeArrowheads="1"/>
          </p:cNvPicPr>
          <p:nvPr/>
        </p:nvPicPr>
        <p:blipFill>
          <a:blip r:embed="rId4" cstate="print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321" y="1162051"/>
            <a:ext cx="1143000" cy="1440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772" name="Picture 4" descr="http://graysmatter.codivation.com/content/binary/refactoring.jp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321" y="3101976"/>
            <a:ext cx="1144879" cy="147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774" name="Picture 6" descr="Test-Driven Development: By Example"/>
          <p:cNvPicPr>
            <a:picLocks noChangeAspect="1" noChangeArrowheads="1"/>
          </p:cNvPicPr>
          <p:nvPr/>
        </p:nvPicPr>
        <p:blipFill>
          <a:blip r:embed="rId6" cstate="print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796" y="5029200"/>
            <a:ext cx="1141095" cy="142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26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006601"/>
            <a:ext cx="7086600" cy="6858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275" y="2834480"/>
            <a:ext cx="7858125" cy="569120"/>
          </a:xfrm>
        </p:spPr>
        <p:txBody>
          <a:bodyPr/>
          <a:lstStyle/>
          <a:p>
            <a:pPr algn="r"/>
            <a:r>
              <a:rPr lang="en-US" dirty="0" smtClean="0"/>
              <a:t>What We Need in Addition 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7245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375" y="37290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400" y="641349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751" y="361950"/>
            <a:ext cx="1390649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6800" y="304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49" y="495298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67" y="39624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75">
            <a:off x="797108" y="1030194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r>
              <a:rPr lang="en-US" dirty="0" smtClean="0"/>
              <a:t>Register for the "Telerik Academy Forums":</a:t>
            </a:r>
          </a:p>
          <a:p>
            <a:pPr lvl="1"/>
            <a:endParaRPr lang="en-US" sz="2900" dirty="0" smtClean="0"/>
          </a:p>
          <a:p>
            <a:pPr lvl="1">
              <a:spcBef>
                <a:spcPts val="2400"/>
              </a:spcBef>
            </a:pPr>
            <a:r>
              <a:rPr lang="en-US" sz="2900" dirty="0" smtClean="0"/>
              <a:t>Discuss the course exercises with your colleagues</a:t>
            </a:r>
          </a:p>
          <a:p>
            <a:pPr lvl="1"/>
            <a:r>
              <a:rPr lang="en-US" sz="2900" dirty="0" smtClean="0"/>
              <a:t>Find solutions for the exercises</a:t>
            </a:r>
          </a:p>
          <a:p>
            <a:pPr lvl="1"/>
            <a:r>
              <a:rPr lang="en-US" sz="2900" dirty="0" smtClean="0"/>
              <a:t>Share source code / discuss ideas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The High-Quality Code official </a:t>
            </a:r>
            <a:r>
              <a:rPr lang="en-US" dirty="0"/>
              <a:t>web site:</a:t>
            </a:r>
          </a:p>
          <a:p>
            <a:endParaRPr lang="en-US" sz="3100" dirty="0" smtClean="0"/>
          </a:p>
          <a:p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1779650"/>
            <a:ext cx="8077200" cy="636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forums.academy.telerik.com/high-quality-code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5306704"/>
            <a:ext cx="8077200" cy="1017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http://academy.telerik.com/student-courses/programming/high-quality-code</a:t>
            </a: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/</a:t>
            </a:r>
            <a:endParaRPr lang="en-US" sz="2400" b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>
            <a:hlinkClick r:id="rId5" tooltip="C# Fundamentals course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0024" y="3066226"/>
            <a:ext cx="1429576" cy="14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Telerik Integrated</a:t>
            </a:r>
            <a:br>
              <a:rPr lang="en-US" dirty="0" smtClean="0"/>
            </a:br>
            <a:r>
              <a:rPr lang="en-US" dirty="0" smtClean="0"/>
              <a:t>Learning System (TILS)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The Telerik Integrated Learning System (TILS)</a:t>
            </a:r>
          </a:p>
          <a:p>
            <a:pPr lvl="1"/>
            <a:r>
              <a:rPr lang="en-US" dirty="0" smtClean="0">
                <a:hlinkClick r:id="rId2"/>
              </a:rPr>
              <a:t>www.telerikacademy.com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peer reviews</a:t>
            </a:r>
          </a:p>
          <a:p>
            <a:pPr lvl="1"/>
            <a:r>
              <a:rPr lang="en-US" dirty="0" smtClean="0"/>
              <a:t>Presence cards with barcode</a:t>
            </a:r>
          </a:p>
          <a:p>
            <a:pPr lvl="1"/>
            <a:r>
              <a:rPr lang="en-US" dirty="0" smtClean="0"/>
              <a:t>Reports about your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224" y="3381500"/>
            <a:ext cx="2728341" cy="2133600"/>
          </a:xfrm>
          <a:prstGeom prst="roundRect">
            <a:avLst>
              <a:gd name="adj" fmla="val 2752"/>
            </a:avLst>
          </a:prstGeom>
        </p:spPr>
      </p:pic>
      <p:sp>
        <p:nvSpPr>
          <p:cNvPr id="6" name="Rounded Rectangle 5"/>
          <p:cNvSpPr/>
          <p:nvPr/>
        </p:nvSpPr>
        <p:spPr>
          <a:xfrm>
            <a:off x="533400" y="5896100"/>
            <a:ext cx="8077200" cy="6096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telerikacademy.com/Courses/Courses/Details/</a:t>
            </a:r>
            <a:r>
              <a:rPr lang="bg-BG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40</a:t>
            </a:r>
            <a:endParaRPr lang="en-US" sz="2400" b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(XP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 smtClean="0"/>
              <a:t>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hlinkClick r:id="rId3"/>
              </a:rPr>
              <a:t>Visual Studio Express </a:t>
            </a:r>
            <a:r>
              <a:rPr lang="en-US" dirty="0">
                <a:latin typeface="Consolas" pitchFamily="49" charset="0"/>
                <a:cs typeface="Consolas" pitchFamily="49" charset="0"/>
                <a:hlinkClick r:id="rId3"/>
              </a:rPr>
              <a:t>2012</a:t>
            </a:r>
            <a:r>
              <a:rPr lang="en-US" dirty="0" smtClean="0"/>
              <a:t> (free version </a:t>
            </a:r>
            <a:r>
              <a:rPr lang="en-US" dirty="0"/>
              <a:t>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2005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2008</a:t>
            </a:r>
            <a:r>
              <a:rPr lang="en-US" dirty="0" smtClean="0"/>
              <a:t> or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2010</a:t>
            </a:r>
            <a:r>
              <a:rPr lang="en-US" dirty="0" smtClean="0"/>
              <a:t> is also 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4114800" y="5029200"/>
            <a:ext cx="4476750" cy="1371600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9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5029200"/>
            <a:ext cx="3260522" cy="1371599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57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1219200"/>
            <a:ext cx="8534400" cy="685800"/>
          </a:xfrm>
        </p:spPr>
        <p:txBody>
          <a:bodyPr/>
          <a:lstStyle/>
          <a:p>
            <a:r>
              <a:rPr lang="en-US" dirty="0" smtClean="0"/>
              <a:t>Champions from the Exams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7924800" cy="569120"/>
          </a:xfrm>
        </p:spPr>
        <p:txBody>
          <a:bodyPr/>
          <a:lstStyle/>
          <a:p>
            <a:r>
              <a:rPr lang="en-US" dirty="0" smtClean="0"/>
              <a:t>Telerik </a:t>
            </a:r>
            <a:r>
              <a:rPr lang="en-US" smtClean="0"/>
              <a:t>Academy Ninja Champions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3226" y="2971800"/>
            <a:ext cx="3452574" cy="31813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2971801"/>
            <a:ext cx="3176064" cy="31760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Champions: OOP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#1 </a:t>
            </a:r>
            <a:r>
              <a:rPr lang="en-US" noProof="1" smtClean="0"/>
              <a:t>– </a:t>
            </a:r>
            <a:r>
              <a:rPr lang="en-US" noProof="1" smtClean="0"/>
              <a:t>Ivaylo Kenov</a:t>
            </a:r>
          </a:p>
          <a:p>
            <a:r>
              <a:rPr lang="en-US" noProof="1" smtClean="0"/>
              <a:t>#2 – Konstantin Dikov</a:t>
            </a:r>
          </a:p>
          <a:p>
            <a:r>
              <a:rPr lang="en-US" noProof="1" smtClean="0"/>
              <a:t>#3 – Victor Alexiev </a:t>
            </a:r>
            <a:endParaRPr lang="en-US" noProof="1" smtClean="0"/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986" y="3086100"/>
            <a:ext cx="2781300" cy="2781300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oogle.bg/url?source=imglanding&amp;ct=img&amp;q=http://3.bp.blogspot.com/_pqc1Ho2DfSs/SQFIbVYy2KI/AAAAAAAADrY/ctNoiGGxOSw/s400/iamninja.png&amp;sa=X&amp;ei=BBbrUOCRN8TjtQbsjICADQ&amp;ved=0CAkQ8wc4Lg&amp;usg=AFQjCNEQP1XUm783cxyyiXzqyyzjL6wlHQ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>
                  <a:alpha val="99608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264919"/>
            <a:ext cx="2286000" cy="132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5196D2F-D5A7-4E7D-852A-CA3F32274879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2" descr="http://ideas4pm.files.wordpress.com/2012/10/oop-programming.jpg?w=529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75" t="-9014" r="-12012" b="-13714"/>
          <a:stretch/>
        </p:blipFill>
        <p:spPr bwMode="auto">
          <a:xfrm>
            <a:off x="838200" y="3746170"/>
            <a:ext cx="3336838" cy="2197430"/>
          </a:xfrm>
          <a:prstGeom prst="cloud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151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954880"/>
            <a:ext cx="7162800" cy="990600"/>
          </a:xfrm>
        </p:spPr>
        <p:txBody>
          <a:bodyPr/>
          <a:lstStyle/>
          <a:p>
            <a:r>
              <a:rPr lang="en-US" dirty="0"/>
              <a:t>High-Quality Code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90600" y="1945480"/>
            <a:ext cx="7162800" cy="102632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Next </a:t>
            </a:r>
            <a:r>
              <a:rPr lang="en-US" dirty="0" smtClean="0"/>
              <a:t>Module in the Software Academy (Programming Track)</a:t>
            </a:r>
            <a:endParaRPr lang="en-US" dirty="0"/>
          </a:p>
        </p:txBody>
      </p:sp>
      <p:pic>
        <p:nvPicPr>
          <p:cNvPr id="3076" name="Picture 4" descr="http://2.bp.blogspot.com/-51cnn1K8GYE/TVg1XTd-6FI/AAAAAAAAAPM/ycaAcCjw8OE/s1600/56the-next-step-open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3352800"/>
            <a:ext cx="3657600" cy="2743200"/>
          </a:xfrm>
          <a:prstGeom prst="roundRect">
            <a:avLst>
              <a:gd name="adj" fmla="val 510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Champions: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#1 – Asen Valyovski</a:t>
            </a:r>
          </a:p>
          <a:p>
            <a:r>
              <a:rPr lang="en-US" noProof="1" smtClean="0"/>
              <a:t>#2 – Ivaylo Kenov</a:t>
            </a:r>
          </a:p>
          <a:p>
            <a:r>
              <a:rPr lang="en-US" noProof="1" smtClean="0"/>
              <a:t>#3 – Stanislav Velkov</a:t>
            </a:r>
            <a:endParaRPr lang="en-US" noProof="1"/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3286125"/>
            <a:ext cx="2962275" cy="2962275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F5FAE208-40F5-4132-A1A7-567C8E8075F8}" type="slidenum">
              <a:rPr lang="en-US" smtClean="0"/>
              <a:t>30</a:t>
            </a:fld>
            <a:endParaRPr lang="en-US" dirty="0"/>
          </a:p>
        </p:txBody>
      </p:sp>
      <p:pic>
        <p:nvPicPr>
          <p:cNvPr id="2" name="Picture 2" descr="application, javascript, x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91324">
            <a:off x="1515034" y="3695634"/>
            <a:ext cx="2286002" cy="228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s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325088"/>
            <a:ext cx="1441862" cy="144186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8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Most Helping </a:t>
            </a:r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59828"/>
          </a:xfrm>
        </p:spPr>
        <p:txBody>
          <a:bodyPr/>
          <a:lstStyle/>
          <a:p>
            <a:r>
              <a:rPr lang="en-US" noProof="1" smtClean="0"/>
              <a:t>OOP: Jasson Jekov</a:t>
            </a:r>
          </a:p>
          <a:p>
            <a:r>
              <a:rPr lang="en-US" noProof="1" smtClean="0"/>
              <a:t>JS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noProof="1" smtClean="0"/>
              <a:t>: Kristina Bankova</a:t>
            </a:r>
            <a:endParaRPr lang="en-US" noProof="1"/>
          </a:p>
        </p:txBody>
      </p:sp>
      <p:pic>
        <p:nvPicPr>
          <p:cNvPr id="13318" name="Picture 6" descr="http://i1.squidoocdn.com/resize/squidoo_images/590/draft_lens17690367module149251741photo_1301592021Forum_Po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67" y="3124200"/>
            <a:ext cx="4724400" cy="3134780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evenhappier.com/foto/heeelp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00200"/>
            <a:ext cx="2428875" cy="2400301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veryicon.com/icon/png/System/Junior/hel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133" y="4495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4FE7C05-F4DD-4478-84A1-A3542B006FE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Most Active Students </a:t>
            </a:r>
            <a:br>
              <a:rPr lang="en-US" dirty="0" smtClean="0"/>
            </a:br>
            <a:r>
              <a:rPr lang="en-US" dirty="0" smtClean="0"/>
              <a:t>in the Forum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236028"/>
          </a:xfrm>
        </p:spPr>
        <p:txBody>
          <a:bodyPr/>
          <a:lstStyle/>
          <a:p>
            <a:r>
              <a:rPr lang="en-US" noProof="1" smtClean="0"/>
              <a:t># 1 – </a:t>
            </a:r>
            <a:r>
              <a:rPr lang="en-US" noProof="1" smtClean="0"/>
              <a:t>Teodor Kurtev</a:t>
            </a:r>
            <a:endParaRPr lang="en-US" noProof="1"/>
          </a:p>
        </p:txBody>
      </p:sp>
      <p:pic>
        <p:nvPicPr>
          <p:cNvPr id="1026" name="Picture 2" descr="http://s3.amazonaws.com/woothumbs/forums.academy.telerik.com.ipad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1665522"/>
            <a:ext cx="2145444" cy="16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66" y="3727962"/>
            <a:ext cx="2524034" cy="2596638"/>
          </a:xfrm>
          <a:prstGeom prst="roundRect">
            <a:avLst>
              <a:gd name="adj" fmla="val 903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9D5D6A9-2D3E-4B67-A5E1-D754DEE47576}" type="slidenum">
              <a:rPr lang="en-US" smtClean="0"/>
              <a:t>32</a:t>
            </a:fld>
            <a:endParaRPr lang="en-US" dirty="0"/>
          </a:p>
        </p:txBody>
      </p:sp>
      <p:pic>
        <p:nvPicPr>
          <p:cNvPr id="13318" name="Picture 6" descr="http://i1.squidoocdn.com/resize/squidoo_images/590/draft_lens17690367module149251741photo_1301592021Forum_Pos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657600"/>
            <a:ext cx="3829057" cy="2596638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6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228600" y="1143000"/>
            <a:ext cx="8686800" cy="5312228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PC Magazine &amp; Telerik Programming Contest – Round #1</a:t>
            </a:r>
          </a:p>
          <a:p>
            <a:pPr lvl="1"/>
            <a:r>
              <a:rPr lang="en-US" noProof="1" smtClean="0"/>
              <a:t>#1 – Pavel Kolev &amp;</a:t>
            </a:r>
            <a:br>
              <a:rPr lang="en-US" noProof="1" smtClean="0"/>
            </a:br>
            <a:r>
              <a:rPr lang="en-US" noProof="1" smtClean="0"/>
              <a:t>Atanas Keranov</a:t>
            </a:r>
          </a:p>
          <a:p>
            <a:pPr lvl="1"/>
            <a:r>
              <a:rPr lang="en-US" noProof="1" smtClean="0"/>
              <a:t>#2 – Antony Jekov &amp;</a:t>
            </a:r>
            <a:br>
              <a:rPr lang="en-US" noProof="1" smtClean="0"/>
            </a:br>
            <a:r>
              <a:rPr lang="en-US" noProof="1" smtClean="0"/>
              <a:t>Dessislava Docheva </a:t>
            </a:r>
          </a:p>
          <a:p>
            <a:pPr lvl="1"/>
            <a:r>
              <a:rPr lang="en-US" noProof="1" smtClean="0"/>
              <a:t>#3 – Konstantin Dikov &amp;</a:t>
            </a:r>
            <a:br>
              <a:rPr lang="en-US" noProof="1" smtClean="0"/>
            </a:br>
            <a:r>
              <a:rPr lang="en-US" noProof="1" smtClean="0"/>
              <a:t>Nikolay Alexiev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Magazine Champions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59F67-900F-4B6F-BF4D-16F943B5EF99}" type="slidenum">
              <a:rPr lang="en-US" smtClean="0"/>
              <a:t>33</a:t>
            </a:fld>
            <a:endParaRPr lang="en-US" dirty="0"/>
          </a:p>
        </p:txBody>
      </p:sp>
      <p:pic>
        <p:nvPicPr>
          <p:cNvPr id="5122" name="Picture 2" descr="https://fbcdn-sphotos-d-a.akamaihd.net/hphotos-ak-prn1/545553_426753727386477_1706045593_n.jpg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3507" y="2133600"/>
            <a:ext cx="263849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381000" y="6172200"/>
            <a:ext cx="8382000" cy="359228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600" noProof="1" smtClean="0"/>
              <a:t>* More </a:t>
            </a:r>
            <a:r>
              <a:rPr lang="en-US" sz="1600" noProof="1"/>
              <a:t>info </a:t>
            </a:r>
            <a:r>
              <a:rPr lang="en-US" sz="1600" noProof="1" smtClean="0"/>
              <a:t>at </a:t>
            </a:r>
            <a:r>
              <a:rPr lang="en-US" sz="1600" noProof="1" smtClean="0">
                <a:hlinkClick r:id="rId4"/>
              </a:rPr>
              <a:t>http</a:t>
            </a:r>
            <a:r>
              <a:rPr lang="en-US" sz="1600" noProof="1">
                <a:hlinkClick r:id="rId4"/>
              </a:rPr>
              <a:t>://</a:t>
            </a:r>
            <a:r>
              <a:rPr lang="en-US" sz="1600" noProof="1">
                <a:hlinkClick r:id="rId4"/>
              </a:rPr>
              <a:t>konkurs.pcmagbg.net/results-3-season-2012-2013-2</a:t>
            </a:r>
            <a:r>
              <a:rPr lang="en-US" sz="1600" noProof="1" smtClean="0">
                <a:hlinkClick r:id="rId4"/>
              </a:rPr>
              <a:t>/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4118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Absolute Champion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absolute champion </a:t>
            </a:r>
            <a:r>
              <a:rPr lang="en-US" dirty="0" smtClean="0"/>
              <a:t>of the</a:t>
            </a:r>
            <a:br>
              <a:rPr lang="en-US" dirty="0" smtClean="0"/>
            </a:br>
            <a:r>
              <a:rPr lang="en-US" dirty="0" smtClean="0"/>
              <a:t>OOP and JavaScript Part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/>
              <a:t> courses</a:t>
            </a:r>
            <a:r>
              <a:rPr lang="en-US" dirty="0" smtClean="0"/>
              <a:t>:</a:t>
            </a:r>
            <a:endParaRPr lang="en-US" dirty="0" smtClean="0"/>
          </a:p>
          <a:p>
            <a:pPr lvl="1">
              <a:spcBef>
                <a:spcPts val="2400"/>
              </a:spcBef>
            </a:pPr>
            <a:r>
              <a:rPr lang="en-US" sz="2800" noProof="1" smtClean="0"/>
              <a:t># </a:t>
            </a:r>
            <a:r>
              <a:rPr lang="en-US" sz="2800" noProof="1"/>
              <a:t>1 – </a:t>
            </a:r>
            <a:r>
              <a:rPr lang="en-US" noProof="1" smtClean="0"/>
              <a:t>Ivaylo Kenov</a:t>
            </a:r>
            <a:endParaRPr lang="en-US" noProof="1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028" name="Picture 4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1796" y="4390329"/>
            <a:ext cx="1972604" cy="19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officialpsds.com/images/thumbs/Gold-Cup-Trophy-psd556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1374" y="3854604"/>
            <a:ext cx="2045226" cy="25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41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High-Quality Code:</a:t>
            </a:r>
            <a:br>
              <a:rPr lang="en-US" dirty="0" smtClean="0"/>
            </a:br>
            <a:r>
              <a:rPr lang="en-US" dirty="0" smtClean="0"/>
              <a:t>Course Introduction</a:t>
            </a:r>
            <a:endParaRPr lang="en-US" dirty="0"/>
          </a:p>
        </p:txBody>
      </p:sp>
      <p:pic>
        <p:nvPicPr>
          <p:cNvPr id="2050" name="Picture 2" descr="http://i386.photobucket.com/albums/oo308/Psycho_Saturn/Lolcats/Question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2819400" cy="1866443"/>
          </a:xfrm>
          <a:prstGeom prst="roundRect">
            <a:avLst>
              <a:gd name="adj" fmla="val 6025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31626" y="6388718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hlinkClick r:id="rId3"/>
              </a:rPr>
              <a:t>http://academy.telerik.com</a:t>
            </a:r>
            <a:endParaRPr lang="en-US" sz="1800" b="1" dirty="0"/>
          </a:p>
        </p:txBody>
      </p:sp>
      <p:pic>
        <p:nvPicPr>
          <p:cNvPr id="10242" name="Picture 2" descr="c, code, document, file, sharp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8475">
            <a:off x="7340601" y="190846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ary, programmi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2381">
            <a:off x="783556" y="4743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437">
            <a:off x="7286333" y="4373532"/>
            <a:ext cx="1040940" cy="134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98" y="990600"/>
            <a:ext cx="2666495" cy="170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86600" cy="838200"/>
          </a:xfrm>
        </p:spPr>
        <p:txBody>
          <a:bodyPr/>
          <a:lstStyle/>
          <a:p>
            <a:r>
              <a:rPr lang="en-US" dirty="0" smtClean="0"/>
              <a:t>What's Coming Next?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dirty="0"/>
              <a:t>High-Quality Code</a:t>
            </a:r>
            <a:endParaRPr lang="en-US" dirty="0" smtClean="0"/>
          </a:p>
          <a:p>
            <a:pPr lvl="1"/>
            <a:r>
              <a:rPr lang="en-US" dirty="0" smtClean="0"/>
              <a:t>Continuation of </a:t>
            </a:r>
            <a:r>
              <a:rPr lang="en-US" dirty="0" smtClean="0"/>
              <a:t>OOP course</a:t>
            </a:r>
            <a:endParaRPr lang="en-US" dirty="0" smtClean="0"/>
          </a:p>
          <a:p>
            <a:pPr lvl="1"/>
            <a:r>
              <a:rPr lang="en-US" dirty="0" smtClean="0"/>
              <a:t>Quality coding, unit testing, refactoring, software engineering, design patterns</a:t>
            </a:r>
            <a:endParaRPr lang="en-US" dirty="0" smtClean="0"/>
          </a:p>
          <a:p>
            <a:r>
              <a:rPr lang="en-US" dirty="0" smtClean="0"/>
              <a:t>Pretty much the same</a:t>
            </a:r>
          </a:p>
          <a:p>
            <a:pPr lvl="1"/>
            <a:r>
              <a:rPr lang="en-US" dirty="0" smtClean="0"/>
              <a:t>Lectures </a:t>
            </a:r>
            <a:r>
              <a:rPr lang="en-US" dirty="0" smtClean="0"/>
              <a:t>2 times </a:t>
            </a:r>
            <a:r>
              <a:rPr lang="en-US" dirty="0" smtClean="0"/>
              <a:t>a week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course exam?</a:t>
            </a:r>
          </a:p>
          <a:p>
            <a:pPr lvl="1"/>
            <a:r>
              <a:rPr lang="en-US" dirty="0" smtClean="0"/>
              <a:t>Team work project</a:t>
            </a:r>
            <a:endParaRPr lang="en-US" dirty="0" smtClean="0"/>
          </a:p>
          <a:p>
            <a:pPr lvl="1"/>
            <a:r>
              <a:rPr lang="en-US" dirty="0" smtClean="0"/>
              <a:t>Practical </a:t>
            </a:r>
            <a:r>
              <a:rPr lang="en-US" dirty="0" smtClean="0"/>
              <a:t>exam</a:t>
            </a:r>
            <a:endParaRPr lang="en-US" dirty="0" smtClean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4658" y="3886200"/>
            <a:ext cx="2306113" cy="2384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0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Programming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hlinkClick r:id="rId2"/>
              </a:rPr>
              <a:t>Software Academy Curriculum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hlinkClick r:id="rId3"/>
              </a:rPr>
              <a:t>The C# Programming Track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4"/>
              </a:rPr>
              <a:t>The Web Front-End 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194" name="Picture 2" descr="http://academy.telerik.com/images/default-album/telerik-software-academy---curriculum.png?sfvrsn=4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774372"/>
            <a:ext cx="2253592" cy="32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200" y="1981200"/>
            <a:ext cx="3298916" cy="246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2575" indent="-282575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Specialties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@ the Academy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Success Stories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@ Telerik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0242" name="Picture 2" descr="http://www.cs.ox.ac.uk/images/research/pl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4572000"/>
            <a:ext cx="2695700" cy="1981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011214"/>
            <a:ext cx="6096000" cy="1447800"/>
          </a:xfrm>
        </p:spPr>
        <p:txBody>
          <a:bodyPr/>
          <a:lstStyle/>
          <a:p>
            <a:r>
              <a:rPr lang="en-US" dirty="0" smtClean="0"/>
              <a:t>High-Quality Code</a:t>
            </a:r>
            <a:br>
              <a:rPr lang="en-US" dirty="0" smtClean="0"/>
            </a:br>
            <a:r>
              <a:rPr lang="en-US" dirty="0" smtClean="0"/>
              <a:t>Course Program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2631280"/>
            <a:ext cx="6096000" cy="569120"/>
          </a:xfrm>
        </p:spPr>
        <p:txBody>
          <a:bodyPr/>
          <a:lstStyle/>
          <a:p>
            <a:r>
              <a:rPr lang="en-US" dirty="0" smtClean="0"/>
              <a:t>What Will We Cover </a:t>
            </a:r>
            <a:r>
              <a:rPr lang="en-US" dirty="0"/>
              <a:t>in </a:t>
            </a:r>
            <a:r>
              <a:rPr lang="en-US" dirty="0" smtClean="0"/>
              <a:t>the </a:t>
            </a:r>
            <a:r>
              <a:rPr lang="en-US" dirty="0"/>
              <a:t>C</a:t>
            </a:r>
            <a:r>
              <a:rPr lang="en-US" dirty="0" smtClean="0"/>
              <a:t>ourse?</a:t>
            </a:r>
            <a:endParaRPr lang="en-US" dirty="0"/>
          </a:p>
        </p:txBody>
      </p:sp>
      <p:pic>
        <p:nvPicPr>
          <p:cNvPr id="7170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657600"/>
            <a:ext cx="2590800" cy="255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lan, projec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03" y="3591296"/>
            <a:ext cx="1932793" cy="19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cuments, fold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24100"/>
            <a:ext cx="2407722" cy="240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514350" lvl="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Course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r>
              <a:rPr lang="en-US" sz="2800" dirty="0" smtClean="0"/>
              <a:t>.</a:t>
            </a:r>
            <a:br>
              <a:rPr lang="en-US" sz="2800" dirty="0" smtClean="0"/>
            </a:b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2800" dirty="0" smtClean="0"/>
              <a:t> to High-Quality Programming Code.</a:t>
            </a:r>
            <a:br>
              <a:rPr lang="en-US" sz="2800" dirty="0" smtClean="0"/>
            </a:br>
            <a:r>
              <a:rPr lang="en-US" sz="2800" dirty="0" smtClean="0"/>
              <a:t>Code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Correctly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Naming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Identifiers</a:t>
            </a:r>
            <a:r>
              <a:rPr lang="en-US" sz="2800" dirty="0"/>
              <a:t> in the </a:t>
            </a:r>
            <a:r>
              <a:rPr lang="en-US" sz="2800" dirty="0" smtClean="0"/>
              <a:t>Code </a:t>
            </a:r>
            <a:r>
              <a:rPr lang="en-US" sz="2800" dirty="0"/>
              <a:t>(Classes, </a:t>
            </a:r>
            <a:r>
              <a:rPr lang="en-US" sz="2800" dirty="0" smtClean="0"/>
              <a:t>Properties, Methods</a:t>
            </a:r>
            <a:r>
              <a:rPr lang="en-US" sz="2800" dirty="0"/>
              <a:t>, </a:t>
            </a:r>
            <a:r>
              <a:rPr lang="en-US" sz="2800" dirty="0" smtClean="0"/>
              <a:t>Parameters</a:t>
            </a:r>
            <a:r>
              <a:rPr lang="en-US" sz="2800" dirty="0"/>
              <a:t>, Variables, </a:t>
            </a:r>
            <a:r>
              <a:rPr lang="en-US" sz="2800" dirty="0" smtClean="0"/>
              <a:t>etc.)</a:t>
            </a:r>
            <a:br>
              <a:rPr lang="en-US" sz="2800" dirty="0" smtClean="0"/>
            </a:br>
            <a:r>
              <a:rPr lang="en-US" sz="2800" dirty="0" smtClean="0"/>
              <a:t>Code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r>
              <a:rPr lang="en-US" sz="2800" dirty="0"/>
              <a:t> and </a:t>
            </a:r>
            <a:r>
              <a:rPr lang="en-US" sz="2800" dirty="0" smtClean="0"/>
              <a:t>Comments</a:t>
            </a:r>
            <a:endParaRPr lang="bg-BG" sz="2800" dirty="0" smtClean="0"/>
          </a:p>
          <a:p>
            <a:pPr marL="514350" lvl="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Using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  <a:r>
              <a:rPr lang="en-US" sz="2800" dirty="0"/>
              <a:t>, Data, Expressions and </a:t>
            </a:r>
            <a:r>
              <a:rPr lang="en-US" sz="2800" dirty="0" smtClean="0"/>
              <a:t>Constants.</a:t>
            </a:r>
            <a:br>
              <a:rPr lang="en-US" sz="2800" dirty="0" smtClean="0"/>
            </a:br>
            <a:r>
              <a:rPr lang="en-US" sz="2800" dirty="0" smtClean="0"/>
              <a:t>Using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 Structures</a:t>
            </a:r>
            <a:r>
              <a:rPr lang="en-US" sz="2800" dirty="0"/>
              <a:t>, Conditional Statements and </a:t>
            </a:r>
            <a:r>
              <a:rPr lang="en-US" sz="2800" dirty="0" smtClean="0"/>
              <a:t>Loops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High-Quality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Methods</a:t>
            </a:r>
            <a:r>
              <a:rPr lang="en-US" sz="2800" dirty="0"/>
              <a:t>. </a:t>
            </a:r>
            <a:r>
              <a:rPr lang="en-US" sz="2800" dirty="0" smtClean="0"/>
              <a:t>Cohesion </a:t>
            </a:r>
            <a:r>
              <a:rPr lang="en-US" sz="2800" dirty="0"/>
              <a:t>and </a:t>
            </a:r>
            <a:r>
              <a:rPr lang="en-US" sz="2800" dirty="0" smtClean="0"/>
              <a:t>Coupling.</a:t>
            </a:r>
            <a:br>
              <a:rPr lang="en-US" sz="2800" dirty="0" smtClean="0"/>
            </a:br>
            <a:r>
              <a:rPr lang="en-US" sz="2800" dirty="0" smtClean="0"/>
              <a:t>High-Quality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sz="2800" dirty="0"/>
              <a:t> and Class </a:t>
            </a:r>
            <a:r>
              <a:rPr lang="en-US" sz="2800" dirty="0" smtClean="0"/>
              <a:t>Hierarchies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0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pPr marL="514350" lvl="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/>
              <a:t>Defensive Programming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Exceptions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Performance</a:t>
            </a:r>
            <a:r>
              <a:rPr lang="en-US" sz="2800" dirty="0"/>
              <a:t> Tuning and Code </a:t>
            </a:r>
            <a:r>
              <a:rPr lang="en-US" sz="2800" dirty="0" smtClean="0"/>
              <a:t>Optimization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 Testing</a:t>
            </a:r>
            <a:r>
              <a:rPr lang="en-US" sz="2800" dirty="0"/>
              <a:t>. </a:t>
            </a:r>
            <a:r>
              <a:rPr lang="en-US" sz="2800" dirty="0" smtClean="0"/>
              <a:t>Mocking. Test-Driven Development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 smtClean="0"/>
              <a:t>Code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Refactoring</a:t>
            </a:r>
            <a:r>
              <a:rPr lang="en-US" sz="2800" dirty="0" smtClean="0"/>
              <a:t>. Refactoring Patterns.</a:t>
            </a:r>
            <a:br>
              <a:rPr lang="en-US" sz="2800" dirty="0" smtClean="0"/>
            </a:br>
            <a:r>
              <a:rPr lang="en-US" sz="2800" dirty="0" smtClean="0"/>
              <a:t>Effective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Debugging</a:t>
            </a:r>
            <a:r>
              <a:rPr lang="en-US" sz="2800" dirty="0" smtClean="0"/>
              <a:t>: Tools and Techniques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Development Tools</a:t>
            </a:r>
            <a:r>
              <a:rPr lang="en-US" sz="2800" dirty="0"/>
              <a:t>. IDEs. Change Management Systems. Code Analysis Tools. Automated Testing Tools. Automated Build Tools. Continuous Integration </a:t>
            </a:r>
            <a:r>
              <a:rPr lang="en-US" sz="2800" dirty="0" smtClean="0"/>
              <a:t>Tools. Team Collaboration Tools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 Patterns</a:t>
            </a:r>
            <a:r>
              <a:rPr lang="en-US" sz="2800" dirty="0" smtClean="0"/>
              <a:t>: the Classical </a:t>
            </a:r>
            <a:r>
              <a:rPr lang="en-US" sz="2800" noProof="1" smtClean="0"/>
              <a:t>GoF</a:t>
            </a:r>
            <a:r>
              <a:rPr lang="en-US" sz="2800" dirty="0" smtClean="0"/>
              <a:t>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10"/>
            </a:pPr>
            <a:r>
              <a:rPr lang="en-US" sz="2800" dirty="0" smtClean="0"/>
              <a:t>Fundamentals </a:t>
            </a:r>
            <a:r>
              <a:rPr lang="en-US" sz="2800" dirty="0"/>
              <a:t>of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Engineering </a:t>
            </a:r>
            <a:r>
              <a:rPr lang="en-US" sz="2800" dirty="0" smtClean="0"/>
              <a:t>(Idea, Architecture, Design, Implementation, Testing, Deployment, Support). Development Methodologies. Scrum. Project Management</a:t>
            </a:r>
            <a:endParaRPr lang="en-US" sz="2800" dirty="0" smtClean="0"/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10"/>
            </a:pPr>
            <a:r>
              <a:rPr lang="en-US" sz="2800" dirty="0" smtClean="0"/>
              <a:t>Exam Preparation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10"/>
            </a:pPr>
            <a:r>
              <a:rPr lang="en-US" sz="2800" dirty="0" smtClean="0"/>
              <a:t>Teamwork Projects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10"/>
            </a:pPr>
            <a:r>
              <a:rPr lang="en-US" sz="2800" dirty="0" smtClean="0"/>
              <a:t>Teamwork Public Defense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10"/>
            </a:pPr>
            <a:r>
              <a:rPr lang="en-US" sz="2800" dirty="0" smtClean="0"/>
              <a:t>Practical Exam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4098" name="Picture 2" descr="document, icon, scheduled, task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2" y="3429000"/>
            <a:ext cx="2971798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7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1683</TotalTime>
  <Words>928</Words>
  <Application>Microsoft Office PowerPoint</Application>
  <PresentationFormat>On-screen Show (4:3)</PresentationFormat>
  <Paragraphs>250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Berlin Sans FB Demi</vt:lpstr>
      <vt:lpstr>Calibri</vt:lpstr>
      <vt:lpstr>Cambria</vt:lpstr>
      <vt:lpstr>Consolas</vt:lpstr>
      <vt:lpstr>Corbel</vt:lpstr>
      <vt:lpstr>Wingdings</vt:lpstr>
      <vt:lpstr>Wingdings 2</vt:lpstr>
      <vt:lpstr>Telerik Academy</vt:lpstr>
      <vt:lpstr>High-Quality Code: Course Introduction</vt:lpstr>
      <vt:lpstr>Table of Contents</vt:lpstr>
      <vt:lpstr>High-Quality Code</vt:lpstr>
      <vt:lpstr>What's Coming Next?</vt:lpstr>
      <vt:lpstr>C# Programming Track</vt:lpstr>
      <vt:lpstr>High-Quality Code Course Program</vt:lpstr>
      <vt:lpstr>The Course Program</vt:lpstr>
      <vt:lpstr>The Course Program (2)</vt:lpstr>
      <vt:lpstr>The Course Program (3)</vt:lpstr>
      <vt:lpstr>The Trainers Team</vt:lpstr>
      <vt:lpstr>Trainers Team</vt:lpstr>
      <vt:lpstr>Trainers Team (2)</vt:lpstr>
      <vt:lpstr>Trainers Team (3)</vt:lpstr>
      <vt:lpstr>Evaluation </vt:lpstr>
      <vt:lpstr>High-Quality Code – Evaluation</vt:lpstr>
      <vt:lpstr>Pass / Excellence / Fail Criteria</vt:lpstr>
      <vt:lpstr>Homework Peer Reviews</vt:lpstr>
      <vt:lpstr>Teamwork Project</vt:lpstr>
      <vt:lpstr>Practical Exam</vt:lpstr>
      <vt:lpstr>Use the Same Email!</vt:lpstr>
      <vt:lpstr>Recommended Books</vt:lpstr>
      <vt:lpstr>The C# Textbook</vt:lpstr>
      <vt:lpstr>Recommended Books</vt:lpstr>
      <vt:lpstr>Resources</vt:lpstr>
      <vt:lpstr>Course Web Site &amp; Forums</vt:lpstr>
      <vt:lpstr>Telerik Integrated Learning System (TILS)</vt:lpstr>
      <vt:lpstr>Required Software</vt:lpstr>
      <vt:lpstr>Champions from the Exams</vt:lpstr>
      <vt:lpstr>Champions: OOP</vt:lpstr>
      <vt:lpstr>Champions: JavaScript</vt:lpstr>
      <vt:lpstr>Most Helping Students</vt:lpstr>
      <vt:lpstr>Most Active Students  in the Forum</vt:lpstr>
      <vt:lpstr>PC Magazine Champions</vt:lpstr>
      <vt:lpstr>The Absolute Champion</vt:lpstr>
      <vt:lpstr>High-Quality Code: Course Introduction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Code - Course Intro</dc:title>
  <dc:subject>Telerik Software Academy</dc:subject>
  <dc:creator>Svetlin Nakov</dc:creator>
  <cp:keywords>C#, course, telerik software academy, free courses for developers, OOP, object-oriented programming</cp:keywords>
  <cp:lastModifiedBy>Svetlin Nakov</cp:lastModifiedBy>
  <cp:revision>484</cp:revision>
  <dcterms:created xsi:type="dcterms:W3CDTF">2007-12-08T16:03:35Z</dcterms:created>
  <dcterms:modified xsi:type="dcterms:W3CDTF">2013-04-05T17:39:00Z</dcterms:modified>
  <cp:category>software engineering</cp:category>
</cp:coreProperties>
</file>